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Old Standard TT"/>
      <p:regular r:id="rId19"/>
      <p:bold r:id="rId20"/>
      <p:italic r:id="rId21"/>
    </p:embeddedFont>
    <p:embeddedFont>
      <p:font typeface="Comfortaa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ldStandardTT-bold.fntdata"/><Relationship Id="rId11" Type="http://schemas.openxmlformats.org/officeDocument/2006/relationships/slide" Target="slides/slide6.xml"/><Relationship Id="rId22" Type="http://schemas.openxmlformats.org/officeDocument/2006/relationships/font" Target="fonts/Comfortaa-regular.fntdata"/><Relationship Id="rId10" Type="http://schemas.openxmlformats.org/officeDocument/2006/relationships/slide" Target="slides/slide5.xml"/><Relationship Id="rId21" Type="http://schemas.openxmlformats.org/officeDocument/2006/relationships/font" Target="fonts/OldStandardTT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Comfortaa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ldStandardTT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2ce0b2f42c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2ce0b2f42c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2ce0b2f42c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2ce0b2f42c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2ce0b2f42c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2ce0b2f42c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2ce0b2f42c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2ce0b2f42c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2ce0b2f42c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2ce0b2f42c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2ce0b2f42c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2ce0b2f42c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2ce0b2f42c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2ce0b2f42c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2ce0b2f42c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2ce0b2f42c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ce0b2f42c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ce0b2f42c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2ce0b2f42c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2ce0b2f42c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2ce0b2f42c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2ce0b2f42c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2ce0b2f42c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2ce0b2f42c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70350" y="6355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Improving </a:t>
            </a:r>
            <a:r>
              <a:rPr lang="en"/>
              <a:t>Pytesseract OCR using Image Processing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4701675" y="3840650"/>
            <a:ext cx="39297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 - Yattandeep Singh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Roll Number - M220287CS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Noise removal </a:t>
            </a:r>
            <a:endParaRPr/>
          </a:p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4) Erode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Using 2X2 </a:t>
            </a:r>
            <a:r>
              <a:rPr lang="en"/>
              <a:t>kernel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kernel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np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ones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((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np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uint8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cv2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erode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kernel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iterations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22"/>
          <p:cNvPicPr preferRelativeResize="0"/>
          <p:nvPr/>
        </p:nvPicPr>
        <p:blipFill rotWithShape="1">
          <a:blip r:embed="rId3">
            <a:alphaModFix/>
          </a:blip>
          <a:srcRect b="48533" l="32353" r="36033" t="33528"/>
          <a:stretch/>
        </p:blipFill>
        <p:spPr>
          <a:xfrm>
            <a:off x="3289725" y="3188675"/>
            <a:ext cx="5758675" cy="1837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6900" y="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</a:t>
            </a:r>
            <a:endParaRPr/>
          </a:p>
        </p:txBody>
      </p:sp>
      <p:sp>
        <p:nvSpPr>
          <p:cNvPr id="136" name="Google Shape;136;p23"/>
          <p:cNvSpPr txBox="1"/>
          <p:nvPr>
            <p:ph idx="1" type="body"/>
          </p:nvPr>
        </p:nvSpPr>
        <p:spPr>
          <a:xfrm>
            <a:off x="6900" y="442900"/>
            <a:ext cx="4095000" cy="46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Evaluate the accuracy of the OCR output using metrics such as word error rate (WER) and character error rate (CER).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Before Processing  (Approx) WER: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# words in the original text:  244 , # words in the processed text: 65 ,Common words: 9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Word error rate = (244-9)/244 = 0.963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After Processing WER: (Approx)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# words in the original text: 244 , # words in the processed text: 206 ,Common words: 167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Word error rate = (244-107)/244 = 0.315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The total improvement percentage would be: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((96-56)/96) x 100% = 67.70% (approx)</a:t>
            </a:r>
            <a:endParaRPr/>
          </a:p>
        </p:txBody>
      </p:sp>
      <p:pic>
        <p:nvPicPr>
          <p:cNvPr id="137" name="Google Shape;137;p23"/>
          <p:cNvPicPr preferRelativeResize="0"/>
          <p:nvPr/>
        </p:nvPicPr>
        <p:blipFill rotWithShape="1">
          <a:blip r:embed="rId3">
            <a:alphaModFix/>
          </a:blip>
          <a:srcRect b="13256" l="17698" r="43351" t="17553"/>
          <a:stretch/>
        </p:blipFill>
        <p:spPr>
          <a:xfrm>
            <a:off x="4102025" y="52825"/>
            <a:ext cx="5041973" cy="5037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r>
              <a:rPr lang="en"/>
              <a:t> </a:t>
            </a:r>
            <a:endParaRPr/>
          </a:p>
        </p:txBody>
      </p:sp>
      <p:sp>
        <p:nvSpPr>
          <p:cNvPr id="143" name="Google Shape;143;p2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For different image different preprocessing might be needed</a:t>
            </a:r>
            <a:r>
              <a:rPr lang="en"/>
              <a:t>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Sometime we have to choose threshold value according to image.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We might have to choose Iteration and </a:t>
            </a:r>
            <a:r>
              <a:rPr lang="en"/>
              <a:t>kernel</a:t>
            </a:r>
            <a:r>
              <a:rPr lang="en"/>
              <a:t> size of filters according to image.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7000">
                <a:latin typeface="Comfortaa"/>
                <a:ea typeface="Comfortaa"/>
                <a:cs typeface="Comfortaa"/>
                <a:sym typeface="Comfortaa"/>
              </a:rPr>
              <a:t>Thank you!!</a:t>
            </a:r>
            <a:endParaRPr b="1" sz="70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613200"/>
            <a:ext cx="8520600" cy="39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Introduction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2. Methodology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3. Before Processing Result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4. Gray scale image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5. Threshold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6. Noise Removal(</a:t>
            </a:r>
            <a:r>
              <a:rPr lang="en"/>
              <a:t>Median</a:t>
            </a:r>
            <a:r>
              <a:rPr lang="en"/>
              <a:t> Blur , E</a:t>
            </a:r>
            <a:r>
              <a:rPr lang="en"/>
              <a:t>rosion</a:t>
            </a:r>
            <a:r>
              <a:rPr lang="en"/>
              <a:t> , Dilation , Morphological opening and closing 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7. Result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8. Limitaions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11367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163275" y="726875"/>
            <a:ext cx="8860500" cy="3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an OCR?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OCR stands for Optical Character Recognition. It is a technology that enables the digital conversion of printed or handwritten text into machine-readable text.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Why to use Image processing in OCR 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OCR systems can be imperfect, especially when the quality of the input image is poor.Image processing techniques can significantly improve the accuracy and reliability of OCR systems.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r>
              <a:rPr lang="en"/>
              <a:t> 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613200"/>
            <a:ext cx="8520600" cy="39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 rotWithShape="1">
          <a:blip r:embed="rId3">
            <a:alphaModFix/>
          </a:blip>
          <a:srcRect b="7913" l="24273" r="20560" t="-5133"/>
          <a:stretch/>
        </p:blipFill>
        <p:spPr>
          <a:xfrm>
            <a:off x="3217675" y="437900"/>
            <a:ext cx="2996801" cy="4470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8387" y="613200"/>
            <a:ext cx="4435363" cy="447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11365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 image 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726850"/>
            <a:ext cx="8520600" cy="3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 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 rotWithShape="1">
          <a:blip r:embed="rId3">
            <a:alphaModFix/>
          </a:blip>
          <a:srcRect b="12974" l="18014" r="30619" t="14133"/>
          <a:stretch/>
        </p:blipFill>
        <p:spPr>
          <a:xfrm>
            <a:off x="4308325" y="773200"/>
            <a:ext cx="4696848" cy="3749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8500" y="1026553"/>
            <a:ext cx="2963558" cy="374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14055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by ocr before processing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811400"/>
            <a:ext cx="8520600" cy="39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 rotWithShape="1">
          <a:blip r:embed="rId3">
            <a:alphaModFix/>
          </a:blip>
          <a:srcRect b="17903" l="18243" r="39428" t="52404"/>
          <a:stretch/>
        </p:blipFill>
        <p:spPr>
          <a:xfrm>
            <a:off x="585900" y="977425"/>
            <a:ext cx="6737952" cy="3620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992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Converted into </a:t>
            </a:r>
            <a:r>
              <a:rPr lang="en"/>
              <a:t>grayscale</a:t>
            </a:r>
            <a:r>
              <a:rPr lang="en"/>
              <a:t> 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239650" y="712425"/>
            <a:ext cx="8784300" cy="40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 rotWithShape="1">
          <a:blip r:embed="rId3">
            <a:alphaModFix/>
          </a:blip>
          <a:srcRect b="7655" l="8874" r="50002" t="0"/>
          <a:stretch/>
        </p:blipFill>
        <p:spPr>
          <a:xfrm>
            <a:off x="5071925" y="196838"/>
            <a:ext cx="3760373" cy="4749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 rotWithShape="1">
          <a:blip r:embed="rId4">
            <a:alphaModFix/>
          </a:blip>
          <a:srcRect b="12863" l="15874" r="33392" t="10888"/>
          <a:stretch/>
        </p:blipFill>
        <p:spPr>
          <a:xfrm>
            <a:off x="177700" y="712425"/>
            <a:ext cx="4639224" cy="3922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2001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Thresholding</a:t>
            </a:r>
            <a:endParaRPr/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 rotWithShape="1">
          <a:blip r:embed="rId3">
            <a:alphaModFix/>
          </a:blip>
          <a:srcRect b="12018" l="22334" r="26299" t="10389"/>
          <a:stretch/>
        </p:blipFill>
        <p:spPr>
          <a:xfrm>
            <a:off x="239675" y="874750"/>
            <a:ext cx="4696877" cy="3990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1" name="Google Shape;111;p20"/>
          <p:cNvPicPr preferRelativeResize="0"/>
          <p:nvPr/>
        </p:nvPicPr>
        <p:blipFill rotWithShape="1">
          <a:blip r:embed="rId4">
            <a:alphaModFix/>
          </a:blip>
          <a:srcRect b="7088" l="6667" r="52995" t="-2235"/>
          <a:stretch/>
        </p:blipFill>
        <p:spPr>
          <a:xfrm>
            <a:off x="5143950" y="0"/>
            <a:ext cx="3688349" cy="4893774"/>
          </a:xfrm>
          <a:prstGeom prst="rect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2" name="Google Shape;112;p20"/>
          <p:cNvSpPr/>
          <p:nvPr/>
        </p:nvSpPr>
        <p:spPr>
          <a:xfrm>
            <a:off x="8083200" y="4332550"/>
            <a:ext cx="749100" cy="5331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Noise removal </a:t>
            </a:r>
            <a:endParaRPr/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528275"/>
            <a:ext cx="8520600" cy="40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AutoNum type="arabicParenR"/>
            </a:pPr>
            <a:r>
              <a:rPr lang="en" sz="1700"/>
              <a:t>Morphological Close operations</a:t>
            </a:r>
            <a:endParaRPr sz="17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51E50"/>
                </a:solidFill>
                <a:latin typeface="Arial"/>
                <a:ea typeface="Arial"/>
                <a:cs typeface="Arial"/>
                <a:sym typeface="Arial"/>
              </a:rPr>
              <a:t>A closing is a </a:t>
            </a:r>
            <a:r>
              <a:rPr i="1" lang="en" sz="1500">
                <a:solidFill>
                  <a:srgbClr val="051E50"/>
                </a:solidFill>
                <a:latin typeface="Arial"/>
                <a:ea typeface="Arial"/>
                <a:cs typeface="Arial"/>
                <a:sym typeface="Arial"/>
              </a:rPr>
              <a:t>dilation</a:t>
            </a:r>
            <a:r>
              <a:rPr lang="en" sz="1500">
                <a:solidFill>
                  <a:srgbClr val="051E50"/>
                </a:solidFill>
                <a:latin typeface="Arial"/>
                <a:ea typeface="Arial"/>
                <a:cs typeface="Arial"/>
                <a:sym typeface="Arial"/>
              </a:rPr>
              <a:t> followed by an </a:t>
            </a:r>
            <a:r>
              <a:rPr i="1" lang="en" sz="1500">
                <a:solidFill>
                  <a:srgbClr val="051E50"/>
                </a:solidFill>
                <a:latin typeface="Arial"/>
                <a:ea typeface="Arial"/>
                <a:cs typeface="Arial"/>
                <a:sym typeface="Arial"/>
              </a:rPr>
              <a:t>erosion</a:t>
            </a:r>
            <a:r>
              <a:rPr lang="en" sz="1500">
                <a:solidFill>
                  <a:srgbClr val="051E5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500">
              <a:solidFill>
                <a:srgbClr val="051E5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51E5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" sz="1700"/>
              <a:t>Morphological Opening operations</a:t>
            </a:r>
            <a:endParaRPr sz="17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51E50"/>
                </a:solidFill>
                <a:latin typeface="Arial"/>
                <a:ea typeface="Arial"/>
                <a:cs typeface="Arial"/>
                <a:sym typeface="Arial"/>
              </a:rPr>
              <a:t>A closing is a </a:t>
            </a:r>
            <a:r>
              <a:rPr i="1" lang="en" sz="1500">
                <a:solidFill>
                  <a:srgbClr val="051E50"/>
                </a:solidFill>
                <a:latin typeface="Arial"/>
                <a:ea typeface="Arial"/>
                <a:cs typeface="Arial"/>
                <a:sym typeface="Arial"/>
              </a:rPr>
              <a:t>erosion</a:t>
            </a:r>
            <a:r>
              <a:rPr lang="en" sz="1500">
                <a:solidFill>
                  <a:srgbClr val="051E50"/>
                </a:solidFill>
                <a:latin typeface="Arial"/>
                <a:ea typeface="Arial"/>
                <a:cs typeface="Arial"/>
                <a:sym typeface="Arial"/>
              </a:rPr>
              <a:t> followed by an </a:t>
            </a:r>
            <a:r>
              <a:rPr i="1" lang="en" sz="1500">
                <a:solidFill>
                  <a:srgbClr val="051E50"/>
                </a:solidFill>
                <a:latin typeface="Arial"/>
                <a:ea typeface="Arial"/>
                <a:cs typeface="Arial"/>
                <a:sym typeface="Arial"/>
              </a:rPr>
              <a:t>dilation</a:t>
            </a:r>
            <a:r>
              <a:rPr lang="en" sz="1500">
                <a:solidFill>
                  <a:srgbClr val="051E5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500">
              <a:solidFill>
                <a:srgbClr val="051E5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51E5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Median filter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cv2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medianBlur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, 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Using 3X3 median filter</a:t>
            </a:r>
            <a:r>
              <a:rPr lang="en"/>
              <a:t>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 rotWithShape="1">
          <a:blip r:embed="rId3">
            <a:alphaModFix/>
          </a:blip>
          <a:srcRect b="7373" l="19277" r="40385" t="0"/>
          <a:stretch/>
        </p:blipFill>
        <p:spPr>
          <a:xfrm>
            <a:off x="4903400" y="189700"/>
            <a:ext cx="3688325" cy="476409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/>
          <p:nvPr/>
        </p:nvSpPr>
        <p:spPr>
          <a:xfrm>
            <a:off x="7871325" y="4317475"/>
            <a:ext cx="518700" cy="5187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075" y="3977475"/>
            <a:ext cx="1665275" cy="97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1"/>
          <p:cNvPicPr preferRelativeResize="0"/>
          <p:nvPr/>
        </p:nvPicPr>
        <p:blipFill rotWithShape="1">
          <a:blip r:embed="rId5">
            <a:alphaModFix/>
          </a:blip>
          <a:srcRect b="13419" l="6576" r="46311" t="38961"/>
          <a:stretch/>
        </p:blipFill>
        <p:spPr>
          <a:xfrm>
            <a:off x="4740675" y="1966625"/>
            <a:ext cx="1397549" cy="794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1"/>
          <p:cNvPicPr preferRelativeResize="0"/>
          <p:nvPr/>
        </p:nvPicPr>
        <p:blipFill rotWithShape="1">
          <a:blip r:embed="rId6">
            <a:alphaModFix/>
          </a:blip>
          <a:srcRect b="34673" l="7725" r="68254" t="39517"/>
          <a:stretch/>
        </p:blipFill>
        <p:spPr>
          <a:xfrm>
            <a:off x="4827124" y="830825"/>
            <a:ext cx="1502602" cy="908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